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80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675656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Бесполое </a:t>
            </a:r>
            <a:r>
              <a:rPr lang="ru-RU" sz="7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размножение</a:t>
            </a:r>
            <a:endParaRPr lang="ru-RU" sz="72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sz="4400" dirty="0" smtClean="0">
              <a:solidFill>
                <a:srgbClr val="00B050"/>
              </a:solidFill>
              <a:latin typeface="Ariston" panose="03000400000000000000" pitchFamily="66" charset="0"/>
            </a:endParaRPr>
          </a:p>
          <a:p>
            <a:pPr marL="0" indent="0" algn="ctr">
              <a:buNone/>
            </a:pPr>
            <a:endParaRPr lang="ru-RU" sz="4400" dirty="0">
              <a:solidFill>
                <a:srgbClr val="00B050"/>
              </a:solidFill>
              <a:latin typeface="Ariston" panose="03000400000000000000" pitchFamily="66" charset="0"/>
            </a:endParaRPr>
          </a:p>
          <a:p>
            <a:pPr marL="0" indent="0" algn="ctr">
              <a:buNone/>
            </a:pPr>
            <a:r>
              <a:rPr lang="ru-RU" sz="4400" dirty="0" smtClean="0">
                <a:solidFill>
                  <a:srgbClr val="0070C0"/>
                </a:solidFill>
                <a:latin typeface="Ariston" panose="03000400000000000000" pitchFamily="66" charset="0"/>
              </a:rPr>
              <a:t>Биология 9класс</a:t>
            </a:r>
          </a:p>
          <a:p>
            <a:pPr marL="0" indent="0">
              <a:buNone/>
            </a:pPr>
            <a:endParaRPr lang="ru-RU" dirty="0">
              <a:latin typeface="Ariston" panose="03000400000000000000" pitchFamily="66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685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701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883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i="1" dirty="0">
                <a:solidFill>
                  <a:srgbClr val="C00000"/>
                </a:solidFill>
              </a:rPr>
              <a:t>Размножение</a:t>
            </a:r>
            <a:r>
              <a:rPr lang="ru-RU" sz="2000" b="1" dirty="0">
                <a:solidFill>
                  <a:srgbClr val="C00000"/>
                </a:solidFill>
              </a:rPr>
              <a:t>–это воспроизведение себе подобных, </a:t>
            </a:r>
            <a:r>
              <a:rPr lang="ru-RU" sz="2000" b="1" dirty="0" smtClean="0">
                <a:solidFill>
                  <a:srgbClr val="C00000"/>
                </a:solidFill>
              </a:rPr>
              <a:t>обеспечивающее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продолжение </a:t>
            </a:r>
            <a:r>
              <a:rPr lang="ru-RU" sz="2000" b="1" dirty="0">
                <a:solidFill>
                  <a:srgbClr val="C00000"/>
                </a:solidFill>
              </a:rPr>
              <a:t>существования </a:t>
            </a:r>
            <a:r>
              <a:rPr lang="ru-RU" sz="2000" b="1" dirty="0" smtClean="0">
                <a:solidFill>
                  <a:srgbClr val="C00000"/>
                </a:solidFill>
              </a:rPr>
              <a:t>вида</a:t>
            </a:r>
            <a:r>
              <a:rPr lang="ru-RU" b="1" dirty="0"/>
              <a:t>.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3810000" cy="2757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07904" y="2708919"/>
            <a:ext cx="54360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</a:t>
            </a:r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r>
              <a:rPr lang="ru-RU" b="1" dirty="0" smtClean="0"/>
              <a:t>Размножение </a:t>
            </a:r>
            <a:r>
              <a:rPr lang="ru-RU" b="1" dirty="0"/>
              <a:t>–основное свойство всех организмов. В результате размножения увеличивается число особей определенного вида, осуществляется непрерывность и преемственность в передаче наследственной информации от родителей к потомству. Достигнув определенных размеров и развития, организм воспроизводит свое потомство –новые организмы того же вида и расселяет их в окружающем пространстве.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000250"/>
            <a:ext cx="14097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63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8" name="Объект 6"/>
          <p:cNvGrpSpPr>
            <a:grpSpLocks/>
          </p:cNvGrpSpPr>
          <p:nvPr/>
        </p:nvGrpSpPr>
        <p:grpSpPr bwMode="auto">
          <a:xfrm>
            <a:off x="251520" y="404664"/>
            <a:ext cx="8229600" cy="4525963"/>
            <a:chOff x="1152" y="1298"/>
            <a:chExt cx="1872" cy="720"/>
          </a:xfrm>
        </p:grpSpPr>
        <p:cxnSp>
          <p:nvCxnSpPr>
            <p:cNvPr id="3078" name="_s3078"/>
            <p:cNvCxnSpPr>
              <a:cxnSpLocks noChangeShapeType="1"/>
              <a:stCxn id="12" idx="0"/>
              <a:endCxn id="10" idx="2"/>
            </p:cNvCxnSpPr>
            <p:nvPr/>
          </p:nvCxnSpPr>
          <p:spPr bwMode="auto">
            <a:xfrm rot="16200000" flipV="1">
              <a:off x="2332" y="1470"/>
              <a:ext cx="144" cy="375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9" name="_s3079"/>
            <p:cNvCxnSpPr>
              <a:cxnSpLocks noChangeShapeType="1"/>
              <a:stCxn id="11" idx="0"/>
              <a:endCxn id="10" idx="2"/>
            </p:cNvCxnSpPr>
            <p:nvPr/>
          </p:nvCxnSpPr>
          <p:spPr bwMode="auto">
            <a:xfrm rot="5400000" flipH="1" flipV="1">
              <a:off x="1828" y="1342"/>
              <a:ext cx="144" cy="633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_s3080"/>
            <p:cNvSpPr>
              <a:spLocks noChangeArrowheads="1"/>
            </p:cNvSpPr>
            <p:nvPr/>
          </p:nvSpPr>
          <p:spPr bwMode="auto">
            <a:xfrm>
              <a:off x="1529" y="1298"/>
              <a:ext cx="1376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3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rPr>
                <a:t>Размножение</a:t>
              </a:r>
            </a:p>
          </p:txBody>
        </p:sp>
        <p:sp>
          <p:nvSpPr>
            <p:cNvPr id="11" name="_s3081"/>
            <p:cNvSpPr>
              <a:spLocks noChangeArrowheads="1"/>
            </p:cNvSpPr>
            <p:nvPr/>
          </p:nvSpPr>
          <p:spPr bwMode="auto">
            <a:xfrm>
              <a:off x="1152" y="173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3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rPr>
                <a:t>Бесполое</a:t>
              </a:r>
            </a:p>
          </p:txBody>
        </p:sp>
        <p:sp>
          <p:nvSpPr>
            <p:cNvPr id="12" name="_s3082"/>
            <p:cNvSpPr>
              <a:spLocks noChangeArrowheads="1"/>
            </p:cNvSpPr>
            <p:nvPr/>
          </p:nvSpPr>
          <p:spPr bwMode="auto">
            <a:xfrm>
              <a:off x="2160" y="173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3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rPr>
                <a:t>Половое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017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3600" smtClean="0"/>
              <a:t>Бесполое размножение происходит без участия половых клеток. Особь возникает из соматических клеток.</a:t>
            </a:r>
          </a:p>
        </p:txBody>
      </p:sp>
      <p:pic>
        <p:nvPicPr>
          <p:cNvPr id="7" name="Picture 5" descr="grib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3207544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76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dirty="0"/>
              <a:t>Формы бесполого размножения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altLang="ru-RU" dirty="0"/>
              <a:t>1. Деление (бактерии, простейшие, медузы, кольчатые черви)</a:t>
            </a:r>
          </a:p>
          <a:p>
            <a:pPr>
              <a:buNone/>
            </a:pPr>
            <a:r>
              <a:rPr lang="ru-RU" altLang="ru-RU" dirty="0"/>
              <a:t>2. Спорообразование ( грибы, некоторые животные, растения: водоросли, мхи, папоротники и др.) </a:t>
            </a:r>
          </a:p>
          <a:p>
            <a:pPr>
              <a:buNone/>
            </a:pPr>
            <a:r>
              <a:rPr lang="ru-RU" altLang="ru-RU" dirty="0"/>
              <a:t>3. Почкование (дрожжи, гидра).</a:t>
            </a:r>
          </a:p>
          <a:p>
            <a:pPr>
              <a:buNone/>
            </a:pPr>
            <a:r>
              <a:rPr lang="ru-RU" altLang="ru-RU" dirty="0"/>
              <a:t>4. Вегетативное (растения, животные, грибы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5519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Бесполое размножение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847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525963"/>
          </a:xfrm>
        </p:spPr>
        <p:txBody>
          <a:bodyPr>
            <a:normAutofit/>
          </a:bodyPr>
          <a:lstStyle/>
          <a:p>
            <a:r>
              <a:rPr lang="ru-RU" sz="2400" b="1" dirty="0"/>
              <a:t>Деление у прокариот идет путем перетяжки клетки на две </a:t>
            </a:r>
            <a:r>
              <a:rPr lang="ru-RU" sz="2400" b="1" dirty="0" err="1"/>
              <a:t>части.</a:t>
            </a:r>
            <a:r>
              <a:rPr lang="ru-RU" sz="2400" dirty="0" err="1"/>
              <a:t>Перед</a:t>
            </a:r>
            <a:r>
              <a:rPr lang="ru-RU" sz="2400" dirty="0"/>
              <a:t> делением единственная кольцевая хромосома удваивается, между двумя дочерними хромосомами возникает перегородка и клетка делится </a:t>
            </a:r>
            <a:r>
              <a:rPr lang="ru-RU" sz="2400" dirty="0" err="1"/>
              <a:t>надвое.Эукариот</a:t>
            </a:r>
            <a:r>
              <a:rPr lang="ru-RU" sz="2400" b="1" dirty="0" err="1"/>
              <a:t>ы</a:t>
            </a:r>
            <a:r>
              <a:rPr lang="ru-RU" sz="2400" dirty="0"/>
              <a:t>(многие одноклеточные водоросли, простейшие) делятся митозом, образуя 2 клетки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550" y="3789040"/>
            <a:ext cx="3052726" cy="277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24744"/>
            <a:ext cx="4286250" cy="242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957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СПОРООБРАЗОВАНИЕ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39" y="1556792"/>
            <a:ext cx="6084168" cy="4525963"/>
          </a:xfrm>
        </p:spPr>
        <p:txBody>
          <a:bodyPr>
            <a:normAutofit/>
          </a:bodyPr>
          <a:lstStyle/>
          <a:p>
            <a:r>
              <a:rPr lang="ru-RU" sz="2400" b="1" dirty="0"/>
              <a:t>Споры –это отдельные, очень мелкие специализированные клетки, которые содержат ядро, цитоплазму, покрыты плотной оболочкой и способны на протяжении длительного времени переносить неблагоприятные условия. Попав в благоприятные условия среды, споры прорастают и образуют новый (дочерний) организм. Спорообразование широко представлено у растений (водоросли, мохообразные, папоротникообразные), грибов.</a:t>
            </a:r>
            <a:endParaRPr lang="ru-R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221088"/>
            <a:ext cx="2592288" cy="2383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268760"/>
            <a:ext cx="1152128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84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Почкование</a:t>
            </a:r>
            <a:endParaRPr lang="ru-RU" dirty="0"/>
          </a:p>
        </p:txBody>
      </p:sp>
      <p:pic>
        <p:nvPicPr>
          <p:cNvPr id="4" name="Picture 6" descr="{0C7C279E-603A-4662-9AC9-E08B0EFCDE25}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7849" y="1554163"/>
            <a:ext cx="448070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5145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6397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mtClean="0"/>
              <a:t>Почкование</a:t>
            </a:r>
          </a:p>
        </p:txBody>
      </p:sp>
      <p:pic>
        <p:nvPicPr>
          <p:cNvPr id="14340" name="Picture 4" descr="{0A4EF8EF-4599-4E67-92B7-1775E62FAD76}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8305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22568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b="1" dirty="0">
                <a:latin typeface="Comic Sans MS" panose="030F0702030302020204" pitchFamily="66" charset="0"/>
              </a:rPr>
              <a:t>ВЕГЕТАТИВНОЕ РАЗМНОЖЕНИЕ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ru-RU" altLang="ru-RU" sz="2400" b="1" dirty="0"/>
              <a:t> У ЦВЕТКОВЫХ РАСТЕНИЙ НОВЫЕ ОСОБИ ОБРАЗУЮТСЯ С ПОМОЩЬЮ:</a:t>
            </a:r>
          </a:p>
          <a:p>
            <a:pPr>
              <a:lnSpc>
                <a:spcPct val="90000"/>
              </a:lnSpc>
              <a:buNone/>
            </a:pPr>
            <a:endParaRPr lang="ru-RU" altLang="ru-RU" sz="2400" b="1" dirty="0"/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rgbClr val="0070C0"/>
                </a:solidFill>
              </a:rPr>
              <a:t>Стебля – кактусы, элодея, ряска.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rgbClr val="0070C0"/>
                </a:solidFill>
              </a:rPr>
              <a:t>Листа – фиалка, бегония, лилии, гиацинты.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rgbClr val="0070C0"/>
                </a:solidFill>
              </a:rPr>
              <a:t>Корня – малина ,крыжовник, осот.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rgbClr val="0070C0"/>
                </a:solidFill>
              </a:rPr>
              <a:t>Луковицы – лук, чеснок, тюльпан, нарцисс.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rgbClr val="0070C0"/>
                </a:solidFill>
              </a:rPr>
              <a:t>Воздушных луковичек – чеснок, лилии.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rgbClr val="0070C0"/>
                </a:solidFill>
              </a:rPr>
              <a:t>Корневища – пырей, хвощ, иван-чай.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rgbClr val="0070C0"/>
                </a:solidFill>
              </a:rPr>
              <a:t>Усов – земляника.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rgbClr val="0070C0"/>
                </a:solidFill>
              </a:rPr>
              <a:t>Ползучих побегов – гусиная лапка.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rgbClr val="0070C0"/>
                </a:solidFill>
              </a:rPr>
              <a:t>Отводок и черенков – смородина.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rgbClr val="0070C0"/>
                </a:solidFill>
              </a:rPr>
              <a:t>Выводковых почек – </a:t>
            </a:r>
            <a:r>
              <a:rPr lang="ru-RU" altLang="ru-RU" dirty="0" err="1">
                <a:solidFill>
                  <a:srgbClr val="0070C0"/>
                </a:solidFill>
              </a:rPr>
              <a:t>бриофиллум</a:t>
            </a:r>
            <a:r>
              <a:rPr lang="ru-RU" altLang="ru-RU" dirty="0">
                <a:solidFill>
                  <a:srgbClr val="0070C0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rgbClr val="0070C0"/>
                </a:solidFill>
              </a:rPr>
              <a:t>Клубней, </a:t>
            </a:r>
            <a:r>
              <a:rPr lang="ru-RU" altLang="ru-RU" dirty="0" err="1">
                <a:solidFill>
                  <a:srgbClr val="0070C0"/>
                </a:solidFill>
              </a:rPr>
              <a:t>корнеклубней</a:t>
            </a:r>
            <a:r>
              <a:rPr lang="ru-RU" altLang="ru-RU" dirty="0">
                <a:solidFill>
                  <a:srgbClr val="0070C0"/>
                </a:solidFill>
              </a:rPr>
              <a:t> – картофель, георгин и др.</a:t>
            </a:r>
          </a:p>
          <a:p>
            <a:pPr>
              <a:lnSpc>
                <a:spcPct val="90000"/>
              </a:lnSpc>
            </a:pPr>
            <a:endParaRPr lang="ru-RU" alt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1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65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{0FA73781-0101-4E1C-ACBC-4C5DDAFCCFAF}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9340" y="1554163"/>
            <a:ext cx="629772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{0FA73781-0101-4E1C-ACBC-4C5DDAFCCFAF}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       Размножение «усами»</a:t>
            </a:r>
          </a:p>
        </p:txBody>
      </p:sp>
      <p:pic>
        <p:nvPicPr>
          <p:cNvPr id="4" name="Picture 5" descr="{86262346-D5A7-45A9-BB63-B2EE79B0689F}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1812131"/>
            <a:ext cx="7620000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79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sZg6fUp8t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3200" y="1575594"/>
            <a:ext cx="381000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Zg6fUp8t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427355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274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Размножение корневищем</a:t>
            </a:r>
          </a:p>
        </p:txBody>
      </p:sp>
      <p:pic>
        <p:nvPicPr>
          <p:cNvPr id="4" name="Picture 4" descr="07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361" y="1554163"/>
            <a:ext cx="3227678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7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Размножение листом</a:t>
            </a:r>
          </a:p>
        </p:txBody>
      </p:sp>
      <p:pic>
        <p:nvPicPr>
          <p:cNvPr id="4" name="Picture 4" descr="b744ed671e8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646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95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99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Ответы теста «</a:t>
            </a:r>
            <a:r>
              <a:rPr lang="ru-RU" b="1" dirty="0"/>
              <a:t>Б</a:t>
            </a:r>
            <a:r>
              <a:rPr lang="ru-RU" b="1" dirty="0" smtClean="0"/>
              <a:t>есполое размножение»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4400" b="1" dirty="0" smtClean="0"/>
              <a:t>В-1.                                        </a:t>
            </a:r>
            <a:r>
              <a:rPr lang="ru-RU" sz="4400" b="1" dirty="0" smtClean="0"/>
              <a:t>  </a:t>
            </a:r>
            <a:r>
              <a:rPr lang="ru-RU" sz="4400" b="1" dirty="0" smtClean="0"/>
              <a:t>В-2.</a:t>
            </a:r>
          </a:p>
          <a:p>
            <a:pPr marL="0" indent="0">
              <a:buNone/>
            </a:pPr>
            <a:r>
              <a:rPr lang="ru-RU" sz="4400" b="1" dirty="0" smtClean="0"/>
              <a:t> 1. 1                                           1. 1</a:t>
            </a:r>
          </a:p>
          <a:p>
            <a:pPr marL="0" indent="0">
              <a:buNone/>
            </a:pPr>
            <a:r>
              <a:rPr lang="ru-RU" sz="4400" b="1" dirty="0" smtClean="0"/>
              <a:t> 2. 2                                           2. 2</a:t>
            </a:r>
          </a:p>
          <a:p>
            <a:pPr marL="0" indent="0">
              <a:buNone/>
            </a:pPr>
            <a:r>
              <a:rPr lang="ru-RU" sz="4400" b="1" dirty="0" smtClean="0"/>
              <a:t> 3. 1                                           3. 2</a:t>
            </a:r>
          </a:p>
          <a:p>
            <a:pPr marL="0" indent="0">
              <a:buNone/>
            </a:pPr>
            <a:r>
              <a:rPr lang="ru-RU" sz="4400" b="1" dirty="0" smtClean="0"/>
              <a:t> 4. 1                                           4. 2</a:t>
            </a:r>
          </a:p>
          <a:p>
            <a:pPr marL="0" indent="0">
              <a:buNone/>
            </a:pPr>
            <a:r>
              <a:rPr lang="ru-RU" sz="4400" b="1" dirty="0" smtClean="0"/>
              <a:t> 5. 3                                            5. 2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36401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158</TotalTime>
  <Words>387</Words>
  <Application>Microsoft Office PowerPoint</Application>
  <PresentationFormat>Экран (4:3)</PresentationFormat>
  <Paragraphs>54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Трек</vt:lpstr>
      <vt:lpstr>Бесполое размножение</vt:lpstr>
      <vt:lpstr>Презентация PowerPoint</vt:lpstr>
      <vt:lpstr>Презентация PowerPoint</vt:lpstr>
      <vt:lpstr>Размножение–это воспроизведение себе подобных, обеспечивающее продолжение существования вида.</vt:lpstr>
      <vt:lpstr>Презентация PowerPoint</vt:lpstr>
      <vt:lpstr>Бесполое размножение происходит без участия половых клеток. Особь возникает из соматических клеток.</vt:lpstr>
      <vt:lpstr>Формы бесполого размножения</vt:lpstr>
      <vt:lpstr>Бесполое размножение</vt:lpstr>
      <vt:lpstr>Деление</vt:lpstr>
      <vt:lpstr>СПОРООБРАЗОВАНИЕ</vt:lpstr>
      <vt:lpstr>Почкование</vt:lpstr>
      <vt:lpstr>Почкование</vt:lpstr>
      <vt:lpstr>ВЕГЕТАТИВНОЕ РАЗМНОЖЕНИЕ</vt:lpstr>
      <vt:lpstr>Презентация PowerPoint</vt:lpstr>
      <vt:lpstr>Презентация PowerPoint</vt:lpstr>
      <vt:lpstr>       Размножение «усами»</vt:lpstr>
      <vt:lpstr>Презентация PowerPoint</vt:lpstr>
      <vt:lpstr>Размножение корневищем</vt:lpstr>
      <vt:lpstr>Размножение листом</vt:lpstr>
      <vt:lpstr>Презентация PowerPoint</vt:lpstr>
      <vt:lpstr>Презентация PowerPoint</vt:lpstr>
      <vt:lpstr>Ответы теста «Бесполое размножение»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XTreme.ws</cp:lastModifiedBy>
  <cp:revision>14</cp:revision>
  <dcterms:created xsi:type="dcterms:W3CDTF">2017-01-29T15:41:36Z</dcterms:created>
  <dcterms:modified xsi:type="dcterms:W3CDTF">2017-02-02T16:01:15Z</dcterms:modified>
</cp:coreProperties>
</file>